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3"/>
    <p:sldId id="257" r:id="rId4"/>
    <p:sldId id="274" r:id="rId5"/>
    <p:sldId id="258" r:id="rId6"/>
    <p:sldId id="259" r:id="rId7"/>
    <p:sldId id="275" r:id="rId8"/>
    <p:sldId id="276" r:id="rId9"/>
    <p:sldId id="277" r:id="rId10"/>
    <p:sldId id="278" r:id="rId11"/>
    <p:sldId id="279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273" r:id="rId28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6253" y="6184729"/>
            <a:ext cx="449823" cy="44982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96253" y="6184729"/>
            <a:ext cx="449823" cy="4498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70849" y="1133375"/>
            <a:ext cx="7650300" cy="1581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61604" y="2915610"/>
            <a:ext cx="8268790" cy="217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05A28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1695" y="2977579"/>
            <a:ext cx="10768614" cy="3810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1384" y="2009429"/>
            <a:ext cx="76949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00" dirty="0">
                <a:solidFill>
                  <a:srgbClr val="171717"/>
                </a:solidFill>
              </a:rPr>
              <a:t>U</a:t>
            </a:r>
            <a:r>
              <a:rPr sz="4500" spc="-95" dirty="0">
                <a:solidFill>
                  <a:srgbClr val="171717"/>
                </a:solidFill>
              </a:rPr>
              <a:t>n</a:t>
            </a:r>
            <a:r>
              <a:rPr sz="4500" spc="65" dirty="0">
                <a:solidFill>
                  <a:srgbClr val="171717"/>
                </a:solidFill>
              </a:rPr>
              <a:t>d</a:t>
            </a:r>
            <a:r>
              <a:rPr sz="4500" spc="-190" dirty="0">
                <a:solidFill>
                  <a:srgbClr val="171717"/>
                </a:solidFill>
              </a:rPr>
              <a:t>e</a:t>
            </a:r>
            <a:r>
              <a:rPr sz="4500" spc="-165" dirty="0">
                <a:solidFill>
                  <a:srgbClr val="171717"/>
                </a:solidFill>
              </a:rPr>
              <a:t>r</a:t>
            </a:r>
            <a:r>
              <a:rPr sz="4500" spc="-270" dirty="0">
                <a:solidFill>
                  <a:srgbClr val="171717"/>
                </a:solidFill>
              </a:rPr>
              <a:t>s</a:t>
            </a:r>
            <a:r>
              <a:rPr sz="4500" spc="-80" dirty="0">
                <a:solidFill>
                  <a:srgbClr val="171717"/>
                </a:solidFill>
              </a:rPr>
              <a:t>t</a:t>
            </a:r>
            <a:r>
              <a:rPr sz="4500" spc="-220" dirty="0">
                <a:solidFill>
                  <a:srgbClr val="171717"/>
                </a:solidFill>
              </a:rPr>
              <a:t>a</a:t>
            </a:r>
            <a:r>
              <a:rPr sz="4500" spc="-195" dirty="0">
                <a:solidFill>
                  <a:srgbClr val="171717"/>
                </a:solidFill>
              </a:rPr>
              <a:t>n</a:t>
            </a:r>
            <a:r>
              <a:rPr sz="4500" spc="65" dirty="0">
                <a:solidFill>
                  <a:srgbClr val="171717"/>
                </a:solidFill>
              </a:rPr>
              <a:t>d</a:t>
            </a:r>
            <a:r>
              <a:rPr sz="4500" spc="-165" dirty="0">
                <a:solidFill>
                  <a:srgbClr val="171717"/>
                </a:solidFill>
              </a:rPr>
              <a:t>i</a:t>
            </a:r>
            <a:r>
              <a:rPr sz="4500" spc="-195" dirty="0">
                <a:solidFill>
                  <a:srgbClr val="171717"/>
                </a:solidFill>
              </a:rPr>
              <a:t>n</a:t>
            </a:r>
            <a:r>
              <a:rPr sz="4500" spc="180" dirty="0">
                <a:solidFill>
                  <a:srgbClr val="171717"/>
                </a:solidFill>
              </a:rPr>
              <a:t>g</a:t>
            </a:r>
            <a:r>
              <a:rPr sz="4500" spc="-450" dirty="0">
                <a:solidFill>
                  <a:srgbClr val="171717"/>
                </a:solidFill>
              </a:rPr>
              <a:t> </a:t>
            </a:r>
            <a:r>
              <a:rPr sz="4500" spc="30" dirty="0">
                <a:solidFill>
                  <a:srgbClr val="171717"/>
                </a:solidFill>
              </a:rPr>
              <a:t>C</a:t>
            </a:r>
            <a:r>
              <a:rPr sz="4500" spc="50" dirty="0">
                <a:solidFill>
                  <a:srgbClr val="171717"/>
                </a:solidFill>
              </a:rPr>
              <a:t>o</a:t>
            </a:r>
            <a:r>
              <a:rPr sz="4500" spc="-220" dirty="0">
                <a:solidFill>
                  <a:srgbClr val="171717"/>
                </a:solidFill>
              </a:rPr>
              <a:t>m</a:t>
            </a:r>
            <a:r>
              <a:rPr sz="4500" spc="65" dirty="0">
                <a:solidFill>
                  <a:srgbClr val="171717"/>
                </a:solidFill>
              </a:rPr>
              <a:t>p</a:t>
            </a:r>
            <a:r>
              <a:rPr sz="4500" spc="65" dirty="0">
                <a:solidFill>
                  <a:srgbClr val="171717"/>
                </a:solidFill>
              </a:rPr>
              <a:t>o</a:t>
            </a:r>
            <a:r>
              <a:rPr sz="4500" spc="-190" dirty="0">
                <a:solidFill>
                  <a:srgbClr val="171717"/>
                </a:solidFill>
              </a:rPr>
              <a:t>n</a:t>
            </a:r>
            <a:r>
              <a:rPr sz="4500" spc="-135" dirty="0">
                <a:solidFill>
                  <a:srgbClr val="171717"/>
                </a:solidFill>
              </a:rPr>
              <a:t>e</a:t>
            </a:r>
            <a:r>
              <a:rPr sz="4500" spc="-190" dirty="0">
                <a:solidFill>
                  <a:srgbClr val="171717"/>
                </a:solidFill>
              </a:rPr>
              <a:t>n</a:t>
            </a:r>
            <a:r>
              <a:rPr sz="4500" spc="-80" dirty="0">
                <a:solidFill>
                  <a:srgbClr val="171717"/>
                </a:solidFill>
              </a:rPr>
              <a:t>t</a:t>
            </a:r>
            <a:r>
              <a:rPr sz="4500" spc="-105" dirty="0">
                <a:solidFill>
                  <a:srgbClr val="171717"/>
                </a:solidFill>
              </a:rPr>
              <a:t>s</a:t>
            </a:r>
            <a:endParaRPr sz="45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609600"/>
            <a:ext cx="10666730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9" name="Content Placeholder 8"/>
          <p:cNvGraphicFramePr>
            <a:graphicFrameLocks noChangeAspect="1"/>
          </p:cNvGraphicFramePr>
          <p:nvPr>
            <p:ph sz="half" idx="2"/>
          </p:nvPr>
        </p:nvGraphicFramePr>
        <p:xfrm>
          <a:off x="1296670" y="381000"/>
          <a:ext cx="10285730" cy="5769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544175" imgH="5915025" progId="Paint.Picture">
                  <p:embed/>
                </p:oleObj>
              </mc:Choice>
              <mc:Fallback>
                <p:oleObj name="" r:id="rId1" imgW="10544175" imgH="591502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96670" y="381000"/>
                        <a:ext cx="10285730" cy="5769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4400" y="1066800"/>
            <a:ext cx="10338435" cy="513461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7772400" y="3606800"/>
            <a:ext cx="2219325" cy="466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495800"/>
            <a:ext cx="3086100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11" name="Content Placeholder 10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3"/>
          </p:nvPr>
        </p:nvPicPr>
        <p:blipFill>
          <a:blip r:embed="rId1"/>
          <a:stretch>
            <a:fillRect/>
          </a:stretch>
        </p:blipFill>
        <p:spPr>
          <a:xfrm>
            <a:off x="1524000" y="1219200"/>
            <a:ext cx="967422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9" name="Content Placeholder 8"/>
          <p:cNvGraphicFramePr>
            <a:graphicFrameLocks noChangeAspect="1"/>
          </p:cNvGraphicFramePr>
          <p:nvPr>
            <p:ph sz="half" idx="2"/>
          </p:nvPr>
        </p:nvGraphicFramePr>
        <p:xfrm>
          <a:off x="533400" y="76200"/>
          <a:ext cx="11071225" cy="626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420350" imgH="5895975" progId="Paint.Picture">
                  <p:embed/>
                </p:oleObj>
              </mc:Choice>
              <mc:Fallback>
                <p:oleObj name="" r:id="rId1" imgW="10420350" imgH="58959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0" y="76200"/>
                        <a:ext cx="11071225" cy="6263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71600" y="990600"/>
            <a:ext cx="9818370" cy="49841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00200" y="1133475"/>
            <a:ext cx="9204325" cy="45472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2000" y="685800"/>
            <a:ext cx="10732770" cy="55810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66800" y="762000"/>
            <a:ext cx="10304780" cy="54806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43000" y="990600"/>
            <a:ext cx="10047605" cy="5165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26048" y="1629262"/>
            <a:ext cx="3291204" cy="336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</a:t>
            </a:r>
            <a:r>
              <a:rPr sz="2400" spc="-1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basics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14605">
              <a:lnSpc>
                <a:spcPct val="162000"/>
              </a:lnSpc>
              <a:spcBef>
                <a:spcPts val="35"/>
              </a:spcBef>
            </a:pPr>
            <a:r>
              <a:rPr sz="2400" spc="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Kinds</a:t>
            </a:r>
            <a:r>
              <a:rPr sz="2400" spc="-1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400" spc="-17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components </a:t>
            </a:r>
            <a:r>
              <a:rPr sz="2400" spc="-8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Props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2400" spc="-2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State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62000"/>
              </a:lnSpc>
              <a:spcBef>
                <a:spcPts val="35"/>
              </a:spcBef>
            </a:pPr>
            <a:r>
              <a:rPr sz="2400" spc="4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Lifecycle </a:t>
            </a:r>
            <a:r>
              <a:rPr sz="2400" spc="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methods </a:t>
            </a:r>
            <a:r>
              <a:rPr sz="2400" spc="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Building</a:t>
            </a:r>
            <a:r>
              <a:rPr sz="2400" spc="-1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4471" y="914539"/>
            <a:ext cx="2147570" cy="157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3680">
              <a:lnSpc>
                <a:spcPct val="141000"/>
              </a:lnSpc>
              <a:spcBef>
                <a:spcPts val="100"/>
              </a:spcBef>
            </a:pPr>
            <a:r>
              <a:rPr sz="3600" spc="20" dirty="0">
                <a:solidFill>
                  <a:srgbClr val="FFFFFF"/>
                </a:solidFill>
              </a:rPr>
              <a:t>Module </a:t>
            </a:r>
            <a:r>
              <a:rPr sz="3600" spc="25" dirty="0">
                <a:solidFill>
                  <a:srgbClr val="FFFFFF"/>
                </a:solidFill>
              </a:rPr>
              <a:t> </a:t>
            </a:r>
            <a:r>
              <a:rPr sz="3600" spc="225" dirty="0">
                <a:solidFill>
                  <a:srgbClr val="FFFFFF"/>
                </a:solidFill>
              </a:rPr>
              <a:t>O</a:t>
            </a:r>
            <a:r>
              <a:rPr sz="3600" spc="-145" dirty="0">
                <a:solidFill>
                  <a:srgbClr val="FFFFFF"/>
                </a:solidFill>
              </a:rPr>
              <a:t>v</a:t>
            </a:r>
            <a:r>
              <a:rPr sz="3600" spc="-50" dirty="0">
                <a:solidFill>
                  <a:srgbClr val="FFFFFF"/>
                </a:solidFill>
              </a:rPr>
              <a:t>e</a:t>
            </a:r>
            <a:r>
              <a:rPr sz="3600" spc="-105" dirty="0">
                <a:solidFill>
                  <a:srgbClr val="FFFFFF"/>
                </a:solidFill>
              </a:rPr>
              <a:t>r</a:t>
            </a:r>
            <a:r>
              <a:rPr sz="3600" spc="-35" dirty="0">
                <a:solidFill>
                  <a:srgbClr val="FFFFFF"/>
                </a:solidFill>
              </a:rPr>
              <a:t>v</a:t>
            </a:r>
            <a:r>
              <a:rPr sz="3600" spc="-45" dirty="0">
                <a:solidFill>
                  <a:srgbClr val="FFFFFF"/>
                </a:solidFill>
              </a:rPr>
              <a:t>i</a:t>
            </a:r>
            <a:r>
              <a:rPr sz="3600" spc="-190" dirty="0">
                <a:solidFill>
                  <a:srgbClr val="FFFFFF"/>
                </a:solidFill>
              </a:rPr>
              <a:t>e</a:t>
            </a:r>
            <a:r>
              <a:rPr sz="3600" spc="150" dirty="0">
                <a:solidFill>
                  <a:srgbClr val="FFFFFF"/>
                </a:solidFill>
              </a:rPr>
              <a:t>w</a:t>
            </a:r>
            <a:endParaRPr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47800" y="1066800"/>
            <a:ext cx="9585960" cy="4943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4400" y="609600"/>
            <a:ext cx="10541635" cy="55651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0500" y="990600"/>
            <a:ext cx="9271635" cy="47078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457200"/>
            <a:ext cx="11080750" cy="56889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9630" y="914400"/>
            <a:ext cx="10732770" cy="53022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838200" y="990600"/>
          <a:ext cx="11100435" cy="5059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629900" imgH="5934075" progId="Paint.Picture">
                  <p:embed/>
                </p:oleObj>
              </mc:Choice>
              <mc:Fallback>
                <p:oleObj name="" r:id="rId1" imgW="10629900" imgH="59340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990600"/>
                        <a:ext cx="11100435" cy="5059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6048" y="2520802"/>
            <a:ext cx="3291204" cy="158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</a:t>
            </a:r>
            <a:r>
              <a:rPr sz="2400" spc="-15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32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101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62000"/>
              </a:lnSpc>
              <a:spcBef>
                <a:spcPts val="35"/>
              </a:spcBef>
            </a:pPr>
            <a:r>
              <a:rPr sz="2400" spc="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Building</a:t>
            </a:r>
            <a:r>
              <a:rPr sz="2400" spc="-18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components </a:t>
            </a:r>
            <a:r>
              <a:rPr sz="2400" spc="-8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Placing</a:t>
            </a:r>
            <a:r>
              <a:rPr sz="2400" spc="-15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components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7136" y="1917818"/>
            <a:ext cx="2181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0" dirty="0">
                <a:solidFill>
                  <a:srgbClr val="FFFFFF"/>
                </a:solidFill>
              </a:rPr>
              <a:t>Summary</a:t>
            </a:r>
            <a:endParaRPr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4400" y="838200"/>
            <a:ext cx="10471150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7329" y="2182985"/>
            <a:ext cx="5257800" cy="348869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Class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514" y="2182985"/>
            <a:ext cx="5257800" cy="348869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Function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3036" y="518050"/>
            <a:ext cx="2918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404040"/>
                </a:solidFill>
              </a:rPr>
              <a:t>Components</a:t>
            </a:r>
            <a:endParaRPr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6542" y="518050"/>
            <a:ext cx="2691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5" dirty="0">
                <a:solidFill>
                  <a:srgbClr val="404040"/>
                </a:solidFill>
              </a:rPr>
              <a:t>C</a:t>
            </a:r>
            <a:r>
              <a:rPr sz="3600" spc="114" dirty="0">
                <a:solidFill>
                  <a:srgbClr val="404040"/>
                </a:solidFill>
              </a:rPr>
              <a:t>o</a:t>
            </a:r>
            <a:r>
              <a:rPr sz="3600" spc="-80" dirty="0">
                <a:solidFill>
                  <a:srgbClr val="404040"/>
                </a:solidFill>
              </a:rPr>
              <a:t>m</a:t>
            </a:r>
            <a:r>
              <a:rPr sz="3600" spc="125" dirty="0">
                <a:solidFill>
                  <a:srgbClr val="404040"/>
                </a:solidFill>
              </a:rPr>
              <a:t>p</a:t>
            </a:r>
            <a:r>
              <a:rPr sz="3600" spc="110" dirty="0">
                <a:solidFill>
                  <a:srgbClr val="404040"/>
                </a:solidFill>
              </a:rPr>
              <a:t>o</a:t>
            </a:r>
            <a:r>
              <a:rPr sz="3600" spc="-70" dirty="0">
                <a:solidFill>
                  <a:srgbClr val="404040"/>
                </a:solidFill>
              </a:rPr>
              <a:t>n</a:t>
            </a:r>
            <a:r>
              <a:rPr sz="3600" spc="-50" dirty="0">
                <a:solidFill>
                  <a:srgbClr val="404040"/>
                </a:solidFill>
              </a:rPr>
              <a:t>e</a:t>
            </a:r>
            <a:r>
              <a:rPr sz="3600" spc="-70" dirty="0">
                <a:solidFill>
                  <a:srgbClr val="404040"/>
                </a:solidFill>
              </a:rPr>
              <a:t>n</a:t>
            </a:r>
            <a:r>
              <a:rPr sz="3600" spc="20" dirty="0">
                <a:solidFill>
                  <a:srgbClr val="404040"/>
                </a:solidFill>
              </a:rPr>
              <a:t>t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3653697" y="1889715"/>
            <a:ext cx="4759960" cy="2415540"/>
            <a:chOff x="3653697" y="1889715"/>
            <a:chExt cx="4759960" cy="2415540"/>
          </a:xfrm>
        </p:grpSpPr>
        <p:sp>
          <p:nvSpPr>
            <p:cNvPr id="4" name="object 4"/>
            <p:cNvSpPr/>
            <p:nvPr/>
          </p:nvSpPr>
          <p:spPr>
            <a:xfrm>
              <a:off x="5115171" y="1889715"/>
              <a:ext cx="3298190" cy="2415540"/>
            </a:xfrm>
            <a:custGeom>
              <a:avLst/>
              <a:gdLst/>
              <a:ahLst/>
              <a:cxnLst/>
              <a:rect l="l" t="t" r="r" b="b"/>
              <a:pathLst>
                <a:path w="3298190" h="2415540">
                  <a:moveTo>
                    <a:pt x="3298092" y="0"/>
                  </a:moveTo>
                  <a:lnTo>
                    <a:pt x="0" y="0"/>
                  </a:lnTo>
                  <a:lnTo>
                    <a:pt x="0" y="2414953"/>
                  </a:lnTo>
                  <a:lnTo>
                    <a:pt x="3298092" y="2414953"/>
                  </a:lnTo>
                  <a:lnTo>
                    <a:pt x="3298092" y="0"/>
                  </a:lnTo>
                  <a:close/>
                </a:path>
              </a:pathLst>
            </a:custGeom>
            <a:solidFill>
              <a:srgbClr val="A62E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53697" y="2036254"/>
              <a:ext cx="1824989" cy="1342390"/>
            </a:xfrm>
            <a:custGeom>
              <a:avLst/>
              <a:gdLst/>
              <a:ahLst/>
              <a:cxnLst/>
              <a:rect l="l" t="t" r="r" b="b"/>
              <a:pathLst>
                <a:path w="1824989" h="1342389">
                  <a:moveTo>
                    <a:pt x="1153748" y="0"/>
                  </a:moveTo>
                  <a:lnTo>
                    <a:pt x="1153748" y="335573"/>
                  </a:lnTo>
                  <a:lnTo>
                    <a:pt x="0" y="335573"/>
                  </a:lnTo>
                  <a:lnTo>
                    <a:pt x="0" y="1006720"/>
                  </a:lnTo>
                  <a:lnTo>
                    <a:pt x="1153748" y="1006720"/>
                  </a:lnTo>
                  <a:lnTo>
                    <a:pt x="1153748" y="1342290"/>
                  </a:lnTo>
                  <a:lnTo>
                    <a:pt x="1824892" y="671145"/>
                  </a:lnTo>
                  <a:lnTo>
                    <a:pt x="1153748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871338" y="2468640"/>
            <a:ext cx="1054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800" spc="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ops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5693" y="2358638"/>
            <a:ext cx="2157095" cy="6413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9398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740"/>
              </a:spcBef>
            </a:pPr>
            <a:r>
              <a:rPr sz="2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State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5693" y="3247638"/>
            <a:ext cx="2157095" cy="6413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9398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740"/>
              </a:spcBef>
            </a:pPr>
            <a:r>
              <a:rPr sz="28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Render()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0812" y="5184928"/>
            <a:ext cx="5991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&lt;Component</a:t>
            </a:r>
            <a:r>
              <a:rPr sz="3200" spc="-195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40" dirty="0">
                <a:solidFill>
                  <a:srgbClr val="F05A28"/>
                </a:solidFill>
                <a:latin typeface="Verdana" panose="020B0604030504040204"/>
                <a:cs typeface="Verdana" panose="020B0604030504040204"/>
              </a:rPr>
              <a:t>prop="value"/&gt;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7329" y="2182985"/>
            <a:ext cx="5257800" cy="348869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Class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559" y="2182985"/>
            <a:ext cx="5257800" cy="348869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Function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3036" y="518050"/>
            <a:ext cx="2918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404040"/>
                </a:solidFill>
              </a:rPr>
              <a:t>Components</a:t>
            </a:r>
            <a:endParaRPr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1000" y="533400"/>
            <a:ext cx="11439525" cy="5470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762000"/>
            <a:ext cx="10919460" cy="52177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800" y="609600"/>
            <a:ext cx="10823575" cy="53066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WPS Presentation</Application>
  <PresentationFormat>On-screen Show (4:3)</PresentationFormat>
  <Paragraphs>96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SimSun</vt:lpstr>
      <vt:lpstr>Wingdings</vt:lpstr>
      <vt:lpstr>Verdana</vt:lpstr>
      <vt:lpstr>Times New Roman</vt:lpstr>
      <vt:lpstr>Calibri</vt:lpstr>
      <vt:lpstr>Microsoft YaHei</vt:lpstr>
      <vt:lpstr>Arial Unicode MS</vt:lpstr>
      <vt:lpstr>Office Theme</vt:lpstr>
      <vt:lpstr>Paint.Picture</vt:lpstr>
      <vt:lpstr>Paint.Picture</vt:lpstr>
      <vt:lpstr>Paint.Picture</vt:lpstr>
      <vt:lpstr>Understanding Components</vt:lpstr>
      <vt:lpstr>Module  Overview</vt:lpstr>
      <vt:lpstr>PowerPoint 演示文稿</vt:lpstr>
      <vt:lpstr>Components</vt:lpstr>
      <vt:lpstr>Component</vt:lpstr>
      <vt:lpstr>Components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Components</dc:title>
  <dc:creator/>
  <cp:lastModifiedBy>steve</cp:lastModifiedBy>
  <cp:revision>16</cp:revision>
  <dcterms:created xsi:type="dcterms:W3CDTF">2021-10-29T15:40:00Z</dcterms:created>
  <dcterms:modified xsi:type="dcterms:W3CDTF">2021-11-05T09:32:44Z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63306165D4F8463AB4FD654D96275588</vt:lpwstr>
  </property>
  <property fmtid="{D5CDD505-2E9C-101B-9397-08002B2CF9AE}" pid="3" name="KSOProductBuildVer">
    <vt:lpwstr>1033-11.2.0.10351</vt:lpwstr>
  </property>
</Properties>
</file>